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57" r:id="rId8"/>
    <p:sldId id="258" r:id="rId9"/>
    <p:sldId id="287" r:id="rId10"/>
    <p:sldId id="259" r:id="rId11"/>
    <p:sldId id="260" r:id="rId12"/>
    <p:sldId id="261" r:id="rId13"/>
    <p:sldId id="262" r:id="rId14"/>
    <p:sldId id="263" r:id="rId15"/>
    <p:sldId id="286" r:id="rId16"/>
    <p:sldId id="265" r:id="rId17"/>
    <p:sldId id="266" r:id="rId18"/>
    <p:sldId id="267" r:id="rId19"/>
    <p:sldId id="268" r:id="rId20"/>
    <p:sldId id="269" r:id="rId21"/>
    <p:sldId id="270" r:id="rId22"/>
    <p:sldId id="272" r:id="rId23"/>
    <p:sldId id="273" r:id="rId24"/>
    <p:sldId id="276" r:id="rId25"/>
    <p:sldId id="275" r:id="rId26"/>
    <p:sldId id="277" r:id="rId27"/>
    <p:sldId id="284" r:id="rId28"/>
    <p:sldId id="283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411BEA6-1D73-4636-B835-483C4C705D4A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E9E494C-F3DF-4E60-998B-6DB13A2C2330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BEA6-1D73-4636-B835-483C4C705D4A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494C-F3DF-4E60-998B-6DB13A2C23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BEA6-1D73-4636-B835-483C4C705D4A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494C-F3DF-4E60-998B-6DB13A2C23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BEA6-1D73-4636-B835-483C4C705D4A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494C-F3DF-4E60-998B-6DB13A2C23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BEA6-1D73-4636-B835-483C4C705D4A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494C-F3DF-4E60-998B-6DB13A2C23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BEA6-1D73-4636-B835-483C4C705D4A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494C-F3DF-4E60-998B-6DB13A2C233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BEA6-1D73-4636-B835-483C4C705D4A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494C-F3DF-4E60-998B-6DB13A2C23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BEA6-1D73-4636-B835-483C4C705D4A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494C-F3DF-4E60-998B-6DB13A2C23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BEA6-1D73-4636-B835-483C4C705D4A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494C-F3DF-4E60-998B-6DB13A2C23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BEA6-1D73-4636-B835-483C4C705D4A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494C-F3DF-4E60-998B-6DB13A2C2330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BEA6-1D73-4636-B835-483C4C705D4A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494C-F3DF-4E60-998B-6DB13A2C23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411BEA6-1D73-4636-B835-483C4C705D4A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E9E494C-F3DF-4E60-998B-6DB13A2C233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TALLER DE RABIETAS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14811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6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¿Se pueden evitar?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Algunas sí (si son fruto de alguna necesidad básica no cubierta).</a:t>
            </a:r>
          </a:p>
          <a:p>
            <a:endParaRPr lang="es-ES" dirty="0"/>
          </a:p>
          <a:p>
            <a:r>
              <a:rPr lang="es-ES" dirty="0" smtClean="0"/>
              <a:t>Otras no. (Otras emociones que sienten y que no les podemos evitar).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97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es-ES" dirty="0" smtClean="0"/>
              <a:t>¿Es normal?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3861048"/>
            <a:ext cx="6777317" cy="1971581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Es </a:t>
            </a:r>
            <a:r>
              <a:rPr lang="es-ES" dirty="0"/>
              <a:t>normal y muy habitual que los niños tengan rabietas sobre todo a partir de los 2 años de edad.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38028"/>
            <a:ext cx="22322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7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488950" cy="5065632"/>
          </a:xfrm>
        </p:spPr>
        <p:txBody>
          <a:bodyPr>
            <a:normAutofit fontScale="90000"/>
          </a:bodyPr>
          <a:lstStyle/>
          <a:p>
            <a:r>
              <a:rPr lang="es-ES" dirty="0"/>
              <a:t>Lo importante es hacer de este </a:t>
            </a:r>
            <a:r>
              <a:rPr lang="es-ES" dirty="0" smtClean="0"/>
              <a:t>momento… 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Un </a:t>
            </a:r>
            <a:r>
              <a:rPr lang="es-ES" dirty="0"/>
              <a:t>momento de </a:t>
            </a:r>
            <a:r>
              <a:rPr lang="es-ES" dirty="0" smtClean="0"/>
              <a:t>crecimiento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>D</a:t>
            </a:r>
            <a:r>
              <a:rPr lang="es-ES" dirty="0" smtClean="0"/>
              <a:t>e </a:t>
            </a:r>
            <a:r>
              <a:rPr lang="es-ES" dirty="0"/>
              <a:t>consciencia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Evolución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58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¿Porqué se rabian tanto?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mundo adulto es caótico para ellos:</a:t>
            </a:r>
          </a:p>
          <a:p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Las prisas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Las órdenes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El ritmo del adulto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Exigirles más que lo que su desarrollo le permite</a:t>
            </a:r>
          </a:p>
          <a:p>
            <a:pPr marL="68580" indent="0">
              <a:buNone/>
            </a:pPr>
            <a:endParaRPr lang="es-ES" dirty="0" smtClean="0"/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635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Nuestra actuación debe ser siempre la misma: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492896"/>
            <a:ext cx="6777317" cy="3339733"/>
          </a:xfrm>
        </p:spPr>
        <p:txBody>
          <a:bodyPr>
            <a:normAutofit/>
          </a:bodyPr>
          <a:lstStyle/>
          <a:p>
            <a:r>
              <a:rPr lang="es-ES" sz="3600" dirty="0" smtClean="0"/>
              <a:t>Acompañarle </a:t>
            </a:r>
            <a:r>
              <a:rPr lang="es-ES" sz="3600" dirty="0"/>
              <a:t>desde el respeto mas absoluto y ayudarle a salir de ahí.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09120"/>
            <a:ext cx="29622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5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73054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232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753264"/>
          </a:xfrm>
        </p:spPr>
        <p:txBody>
          <a:bodyPr>
            <a:noAutofit/>
          </a:bodyPr>
          <a:lstStyle/>
          <a:p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CONOCIENDO A NUESTROS HIJOS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852936"/>
            <a:ext cx="5204670" cy="344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9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Son pequeños e inmaduros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3068960"/>
            <a:ext cx="6777317" cy="2763669"/>
          </a:xfrm>
        </p:spPr>
        <p:txBody>
          <a:bodyPr/>
          <a:lstStyle/>
          <a:p>
            <a:r>
              <a:rPr lang="es-ES" dirty="0" smtClean="0"/>
              <a:t>Su cerebro no esta desarrollado</a:t>
            </a:r>
          </a:p>
          <a:p>
            <a:endParaRPr lang="es-ES" dirty="0" smtClean="0"/>
          </a:p>
          <a:p>
            <a:r>
              <a:rPr lang="es-ES" dirty="0" smtClean="0"/>
              <a:t>No </a:t>
            </a:r>
            <a:r>
              <a:rPr lang="es-ES" dirty="0"/>
              <a:t>pueden comprender lo que les pasa, ni lo que les pedimos, ni muchas cosas que sienten o piensan</a:t>
            </a:r>
          </a:p>
        </p:txBody>
      </p:sp>
    </p:spTree>
    <p:extLst>
      <p:ext uri="{BB962C8B-B14F-4D97-AF65-F5344CB8AC3E}">
        <p14:creationId xmlns:p14="http://schemas.microsoft.com/office/powerpoint/2010/main" val="18841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Son EGOCENTRICOS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 una fase en el que el niño se siente el centro del </a:t>
            </a:r>
            <a:r>
              <a:rPr lang="es-ES" dirty="0" smtClean="0"/>
              <a:t>mundo</a:t>
            </a:r>
          </a:p>
          <a:p>
            <a:endParaRPr lang="es-ES" dirty="0"/>
          </a:p>
          <a:p>
            <a:r>
              <a:rPr lang="es-ES" dirty="0"/>
              <a:t>En esta etapa  es importante </a:t>
            </a:r>
            <a:r>
              <a:rPr lang="es-ES" dirty="0" smtClean="0"/>
              <a:t>que </a:t>
            </a:r>
            <a:r>
              <a:rPr lang="es-ES" dirty="0"/>
              <a:t>nuestro </a:t>
            </a:r>
            <a:r>
              <a:rPr lang="es-ES" dirty="0" smtClean="0"/>
              <a:t>hijo </a:t>
            </a:r>
            <a:r>
              <a:rPr lang="es-ES" dirty="0"/>
              <a:t>tenga la mirada </a:t>
            </a:r>
            <a:r>
              <a:rPr lang="es-ES" dirty="0" smtClean="0"/>
              <a:t>que </a:t>
            </a:r>
            <a:r>
              <a:rPr lang="es-ES" dirty="0"/>
              <a:t>necesita, </a:t>
            </a:r>
            <a:r>
              <a:rPr lang="es-ES" dirty="0" smtClean="0"/>
              <a:t>que </a:t>
            </a:r>
            <a:r>
              <a:rPr lang="es-ES" dirty="0"/>
              <a:t>se sienta </a:t>
            </a:r>
            <a:r>
              <a:rPr lang="es-ES" b="1" dirty="0">
                <a:solidFill>
                  <a:srgbClr val="92D050"/>
                </a:solidFill>
              </a:rPr>
              <a:t>escuchado, acompañado, entendido y atendido</a:t>
            </a:r>
            <a:r>
              <a:rPr lang="es-E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834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Son seres distintos a nosotros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420888"/>
            <a:ext cx="6777317" cy="3528392"/>
          </a:xfrm>
        </p:spPr>
        <p:txBody>
          <a:bodyPr/>
          <a:lstStyle/>
          <a:p>
            <a:r>
              <a:rPr lang="es-ES" dirty="0"/>
              <a:t>Debemos comprender que ellos casi siempre piensan distinto a </a:t>
            </a:r>
            <a:r>
              <a:rPr lang="es-ES" dirty="0" smtClean="0"/>
              <a:t>nosotros</a:t>
            </a:r>
          </a:p>
          <a:p>
            <a:pPr marL="68580" indent="0">
              <a:buNone/>
            </a:pP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971600" y="3573016"/>
            <a:ext cx="4163447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>
                <a:solidFill>
                  <a:srgbClr val="94C600"/>
                </a:solidFill>
                <a:latin typeface="Calibri"/>
                <a:ea typeface="Calibri"/>
                <a:cs typeface="Times New Roman"/>
              </a:rPr>
              <a:t>Viven el </a:t>
            </a:r>
            <a:r>
              <a:rPr lang="es-ES" sz="4000" dirty="0" smtClean="0">
                <a:solidFill>
                  <a:srgbClr val="94C600"/>
                </a:solidFill>
                <a:latin typeface="Calibri"/>
                <a:ea typeface="Calibri"/>
                <a:cs typeface="Times New Roman"/>
              </a:rPr>
              <a:t>presente</a:t>
            </a:r>
          </a:p>
          <a:p>
            <a:endParaRPr lang="es-ES" sz="4000" dirty="0">
              <a:solidFill>
                <a:srgbClr val="94C600"/>
              </a:solidFill>
              <a:latin typeface="Calibri"/>
              <a:ea typeface="Calibri"/>
              <a:cs typeface="Times New Roman"/>
            </a:endParaRPr>
          </a:p>
          <a:p>
            <a:pPr marL="68580" lvl="0">
              <a:spcBef>
                <a:spcPct val="0"/>
              </a:spcBef>
              <a:buClr>
                <a:srgbClr val="94C600"/>
              </a:buClr>
              <a:buSzPct val="76000"/>
            </a:pPr>
            <a:r>
              <a:rPr lang="es-ES" sz="4000" dirty="0" smtClean="0">
                <a:solidFill>
                  <a:srgbClr val="94C600"/>
                </a:solidFill>
                <a:latin typeface="Calibri"/>
                <a:ea typeface="Calibri"/>
                <a:cs typeface="Times New Roman"/>
              </a:rPr>
              <a:t>Son </a:t>
            </a:r>
            <a:r>
              <a:rPr lang="es-ES" sz="4000" dirty="0">
                <a:solidFill>
                  <a:srgbClr val="94C600"/>
                </a:solidFill>
                <a:latin typeface="Calibri"/>
                <a:ea typeface="Calibri"/>
                <a:cs typeface="Times New Roman"/>
              </a:rPr>
              <a:t>todo emoción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024744" cy="1143000"/>
          </a:xfrm>
        </p:spPr>
        <p:txBody>
          <a:bodyPr>
            <a:normAutofit/>
          </a:bodyPr>
          <a:lstStyle/>
          <a:p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GESTIÓN EMOCIONAL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908" y="2708920"/>
            <a:ext cx="4563036" cy="312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474451" y="4293096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Necesidades</a:t>
            </a:r>
          </a:p>
          <a:p>
            <a:r>
              <a:rPr lang="es-ES" dirty="0" smtClean="0"/>
              <a:t>Emociones</a:t>
            </a:r>
          </a:p>
          <a:p>
            <a:r>
              <a:rPr lang="es-ES" dirty="0" smtClean="0"/>
              <a:t>Pensamientos</a:t>
            </a:r>
          </a:p>
          <a:p>
            <a:r>
              <a:rPr lang="es-ES" dirty="0" smtClean="0"/>
              <a:t>Conflictos</a:t>
            </a:r>
          </a:p>
          <a:p>
            <a:r>
              <a:rPr lang="es-ES" dirty="0" smtClean="0"/>
              <a:t>Creencias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480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000" dirty="0" smtClean="0">
                <a:latin typeface="Calibri"/>
                <a:ea typeface="Calibri"/>
                <a:cs typeface="Times New Roman"/>
              </a:rPr>
              <a:t>Esta </a:t>
            </a:r>
            <a:r>
              <a:rPr lang="es-ES" sz="4000" dirty="0">
                <a:latin typeface="Calibri"/>
                <a:ea typeface="Calibri"/>
                <a:cs typeface="Times New Roman"/>
              </a:rPr>
              <a:t>sensibilidad junto con la intensidad de lo que sienten, mas su inmadurez para procesar y canalizar tantas emociones , crea un coctel molotov perfecto para estallar en rabieta. </a:t>
            </a:r>
          </a:p>
          <a:p>
            <a:pPr marL="68580" indent="0">
              <a:spcBef>
                <a:spcPct val="0"/>
              </a:spcBef>
              <a:buNone/>
            </a:pPr>
            <a:endParaRPr lang="es-ES" sz="4000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Calibri"/>
                <a:ea typeface="Calibri"/>
                <a:cs typeface="Times New Roman"/>
              </a:rPr>
              <a:t>Son muy sensibles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04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Calibri"/>
                <a:ea typeface="Calibri"/>
                <a:cs typeface="Times New Roman"/>
              </a:rPr>
              <a:t>Les falta lenguaje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Calibri"/>
                <a:ea typeface="Calibri"/>
                <a:cs typeface="Times New Roman"/>
              </a:rPr>
              <a:t>No es capaz de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expresar</a:t>
            </a:r>
          </a:p>
          <a:p>
            <a:pPr marL="6858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s-ES" dirty="0">
                <a:latin typeface="Calibri"/>
                <a:ea typeface="Calibri"/>
                <a:cs typeface="Times New Roman"/>
              </a:rPr>
              <a:t>lo q siente y lo q le pasa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 marL="68580" indent="0">
              <a:lnSpc>
                <a:spcPct val="115000"/>
              </a:lnSpc>
              <a:spcAft>
                <a:spcPts val="1000"/>
              </a:spcAft>
              <a:buNone/>
            </a:pPr>
            <a:endParaRPr lang="es-ES" dirty="0">
              <a:latin typeface="Calibri"/>
              <a:ea typeface="Calibri"/>
              <a:cs typeface="Times New Roman"/>
            </a:endParaRPr>
          </a:p>
          <a:p>
            <a:pPr marL="68580" indent="0">
              <a:buNone/>
            </a:pPr>
            <a:r>
              <a:rPr lang="es-ES" sz="4000" dirty="0">
                <a:solidFill>
                  <a:schemeClr val="accent1"/>
                </a:solidFill>
                <a:latin typeface="Calibri"/>
                <a:ea typeface="Calibri"/>
                <a:cs typeface="Times New Roman"/>
              </a:rPr>
              <a:t>Son juego y </a:t>
            </a:r>
            <a:r>
              <a:rPr lang="es-ES" sz="4000" dirty="0" smtClean="0">
                <a:solidFill>
                  <a:schemeClr val="accent1"/>
                </a:solidFill>
                <a:latin typeface="Calibri"/>
                <a:ea typeface="Calibri"/>
                <a:cs typeface="Times New Roman"/>
              </a:rPr>
              <a:t> magia</a:t>
            </a:r>
            <a:endParaRPr lang="es-ES" dirty="0" smtClean="0">
              <a:latin typeface="Calibri"/>
              <a:ea typeface="Calibri"/>
              <a:cs typeface="Times New Roman"/>
            </a:endParaRPr>
          </a:p>
          <a:p>
            <a:pPr marL="68580" indent="0">
              <a:buNone/>
            </a:pPr>
            <a:r>
              <a:rPr lang="es-ES" dirty="0" smtClean="0">
                <a:latin typeface="Calibri"/>
                <a:ea typeface="Calibri"/>
                <a:cs typeface="Times New Roman"/>
              </a:rPr>
              <a:t> 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115971" cy="441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2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29196"/>
            <a:ext cx="5854080" cy="3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344934" cy="2001532"/>
          </a:xfrm>
        </p:spPr>
        <p:txBody>
          <a:bodyPr>
            <a:normAutofit/>
          </a:bodyPr>
          <a:lstStyle/>
          <a:p>
            <a:r>
              <a:rPr lang="es-ES" b="1" dirty="0"/>
              <a:t>2</a:t>
            </a:r>
            <a:r>
              <a:rPr lang="es-ES" sz="5400" b="1" dirty="0" smtClean="0"/>
              <a:t>. </a:t>
            </a:r>
            <a:r>
              <a:rPr lang="es-E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¿QUÉ NOS PASA A NOSOTROS?</a:t>
            </a:r>
            <a:endParaRPr lang="es-E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3" y="1484784"/>
            <a:ext cx="5832763" cy="4680520"/>
          </a:xfrm>
        </p:spPr>
        <p:txBody>
          <a:bodyPr>
            <a:no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es-ES" sz="3200" dirty="0" smtClean="0">
                <a:solidFill>
                  <a:schemeClr val="accent1"/>
                </a:solidFill>
                <a:latin typeface="Calibri"/>
                <a:ea typeface="Calibri"/>
                <a:cs typeface="Times New Roman"/>
              </a:rPr>
              <a:t>Anhelamos </a:t>
            </a:r>
            <a:r>
              <a:rPr lang="es-ES" sz="3200" dirty="0">
                <a:solidFill>
                  <a:schemeClr val="accent1"/>
                </a:solidFill>
                <a:latin typeface="Calibri"/>
                <a:ea typeface="Calibri"/>
                <a:cs typeface="Times New Roman"/>
              </a:rPr>
              <a:t>cuando era un bebé</a:t>
            </a:r>
          </a:p>
          <a:p>
            <a:pPr marL="525780" indent="-457200">
              <a:buFont typeface="+mj-lt"/>
              <a:buAutoNum type="arabicPeriod"/>
            </a:pPr>
            <a:r>
              <a:rPr lang="es-ES" sz="3200" dirty="0" smtClean="0">
                <a:solidFill>
                  <a:schemeClr val="accent1"/>
                </a:solidFill>
                <a:latin typeface="Calibri"/>
                <a:ea typeface="Calibri"/>
                <a:cs typeface="Times New Roman"/>
              </a:rPr>
              <a:t>No </a:t>
            </a:r>
            <a:r>
              <a:rPr lang="es-ES" sz="3200" dirty="0">
                <a:solidFill>
                  <a:schemeClr val="accent1"/>
                </a:solidFill>
                <a:latin typeface="Calibri"/>
                <a:ea typeface="Calibri"/>
                <a:cs typeface="Times New Roman"/>
              </a:rPr>
              <a:t>nos gusta nuestro hijo</a:t>
            </a:r>
          </a:p>
          <a:p>
            <a:pPr marL="525780" indent="-457200">
              <a:buFont typeface="+mj-lt"/>
              <a:buAutoNum type="arabicPeriod"/>
            </a:pPr>
            <a:r>
              <a:rPr lang="es-ES" sz="3200" dirty="0" smtClean="0">
                <a:solidFill>
                  <a:schemeClr val="accent1"/>
                </a:solidFill>
                <a:latin typeface="Calibri"/>
                <a:ea typeface="Calibri"/>
                <a:cs typeface="Times New Roman"/>
              </a:rPr>
              <a:t>Culpa</a:t>
            </a:r>
            <a:endParaRPr lang="es-ES" sz="3200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  <a:p>
            <a:pPr marL="525780" indent="-457200">
              <a:buFont typeface="+mj-lt"/>
              <a:buAutoNum type="arabicPeriod"/>
            </a:pPr>
            <a:r>
              <a:rPr lang="es-ES" sz="3200" dirty="0">
                <a:solidFill>
                  <a:schemeClr val="accent1"/>
                </a:solidFill>
                <a:latin typeface="Calibri"/>
                <a:ea typeface="Calibri"/>
                <a:cs typeface="Times New Roman"/>
              </a:rPr>
              <a:t>Rechazo a tu hijo y a ti en esta situación</a:t>
            </a:r>
          </a:p>
          <a:p>
            <a:pPr marL="525780" indent="-457200">
              <a:buFont typeface="+mj-lt"/>
              <a:buAutoNum type="arabicPeriod"/>
            </a:pPr>
            <a:r>
              <a:rPr lang="es-ES" sz="3200" dirty="0">
                <a:solidFill>
                  <a:schemeClr val="accent1"/>
                </a:solidFill>
                <a:latin typeface="Calibri"/>
                <a:ea typeface="Calibri"/>
                <a:cs typeface="Times New Roman"/>
              </a:rPr>
              <a:t>MIEDO</a:t>
            </a:r>
          </a:p>
        </p:txBody>
      </p:sp>
    </p:spTree>
    <p:extLst>
      <p:ext uri="{BB962C8B-B14F-4D97-AF65-F5344CB8AC3E}">
        <p14:creationId xmlns:p14="http://schemas.microsoft.com/office/powerpoint/2010/main" val="2437185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Nos remueve el llanto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636912"/>
            <a:ext cx="6696860" cy="2761532"/>
          </a:xfrm>
        </p:spPr>
        <p:txBody>
          <a:bodyPr/>
          <a:lstStyle/>
          <a:p>
            <a:r>
              <a:rPr lang="es-ES" dirty="0" smtClean="0"/>
              <a:t>Comprender el llanto</a:t>
            </a:r>
          </a:p>
          <a:p>
            <a:r>
              <a:rPr lang="es-ES" dirty="0" smtClean="0"/>
              <a:t>Aceptarlo</a:t>
            </a:r>
          </a:p>
          <a:p>
            <a:r>
              <a:rPr lang="es-ES" dirty="0" smtClean="0"/>
              <a:t>Acompañar al niño y conectar con él</a:t>
            </a:r>
          </a:p>
          <a:p>
            <a:r>
              <a:rPr lang="es-ES" dirty="0" smtClean="0"/>
              <a:t>NO juzgar</a:t>
            </a:r>
          </a:p>
          <a:p>
            <a:r>
              <a:rPr lang="es-ES" dirty="0" smtClean="0"/>
              <a:t>NO reprimir</a:t>
            </a:r>
          </a:p>
          <a:p>
            <a:pPr marL="6858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7584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29196"/>
            <a:ext cx="5854080" cy="3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344934" cy="1609248"/>
          </a:xfrm>
        </p:spPr>
        <p:txBody>
          <a:bodyPr>
            <a:normAutofit/>
          </a:bodyPr>
          <a:lstStyle/>
          <a:p>
            <a:r>
              <a:rPr lang="es-ES" b="1" dirty="0" smtClean="0"/>
              <a:t>1</a:t>
            </a:r>
            <a:r>
              <a:rPr lang="es-ES" sz="5400" b="1" dirty="0" smtClean="0"/>
              <a:t>. </a:t>
            </a:r>
            <a:r>
              <a:rPr lang="es-E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¿´CÓMO ACTUAR?</a:t>
            </a:r>
            <a:endParaRPr lang="es-E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2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4347845"/>
          </a:xfrm>
        </p:spPr>
        <p:txBody>
          <a:bodyPr>
            <a:normAutofit/>
          </a:bodyPr>
          <a:lstStyle/>
          <a:p>
            <a:r>
              <a:rPr lang="es-ES" dirty="0"/>
              <a:t>PONER LIMITE CLARO</a:t>
            </a:r>
          </a:p>
          <a:p>
            <a:r>
              <a:rPr lang="es-ES" dirty="0"/>
              <a:t>CONEXIÓN</a:t>
            </a:r>
          </a:p>
          <a:p>
            <a:r>
              <a:rPr lang="es-ES" dirty="0"/>
              <a:t>ESCANEA LAS NECESIDADES BÁSICAS</a:t>
            </a:r>
          </a:p>
          <a:p>
            <a:r>
              <a:rPr lang="es-ES" dirty="0"/>
              <a:t>HAZ ESPACIO EMOCIONAL</a:t>
            </a:r>
          </a:p>
          <a:p>
            <a:r>
              <a:rPr lang="es-ES" dirty="0"/>
              <a:t>ATENCION AL LENGUAJE NO VERBAL</a:t>
            </a:r>
          </a:p>
          <a:p>
            <a:r>
              <a:rPr lang="es-ES" dirty="0"/>
              <a:t>CUANDO USAR EL LENGUAJE VERBAL</a:t>
            </a:r>
          </a:p>
          <a:p>
            <a:r>
              <a:rPr lang="es-ES" dirty="0"/>
              <a:t>VALIDAR LOS SENTIMIENTOS</a:t>
            </a:r>
          </a:p>
          <a:p>
            <a:r>
              <a:rPr lang="es-ES" dirty="0"/>
              <a:t>EL CONTACTO COMO SANACIÓN</a:t>
            </a:r>
          </a:p>
          <a:p>
            <a:r>
              <a:rPr lang="es-ES" dirty="0"/>
              <a:t>INTEGRAR LO OCURRIDO</a:t>
            </a:r>
          </a:p>
          <a:p>
            <a:pPr marL="6858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8449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6336822" cy="37694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b="1" dirty="0"/>
              <a:t>“Pase lo que pase, nunca jamás pierdas la conexión con tu hijo”</a:t>
            </a:r>
          </a:p>
        </p:txBody>
      </p:sp>
    </p:spTree>
    <p:extLst>
      <p:ext uri="{BB962C8B-B14F-4D97-AF65-F5344CB8AC3E}">
        <p14:creationId xmlns:p14="http://schemas.microsoft.com/office/powerpoint/2010/main" val="1365624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7882" y="836712"/>
            <a:ext cx="2606460" cy="1152128"/>
          </a:xfrm>
        </p:spPr>
        <p:txBody>
          <a:bodyPr>
            <a:normAutofit/>
          </a:bodyPr>
          <a:lstStyle/>
          <a:p>
            <a:r>
              <a:rPr lang="es-ES" b="1" dirty="0" smtClean="0"/>
              <a:t>CUENTOS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19526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980728"/>
            <a:ext cx="2160240" cy="242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72327"/>
            <a:ext cx="1707156" cy="242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294821" cy="261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342" y="3789040"/>
            <a:ext cx="2333520" cy="254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480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93610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¿Qué son las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emociones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20110"/>
            <a:ext cx="1728190" cy="172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95" y="2863970"/>
            <a:ext cx="1666745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15616" y="486916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Innato </a:t>
            </a:r>
          </a:p>
          <a:p>
            <a:r>
              <a:rPr lang="es-ES" dirty="0" smtClean="0"/>
              <a:t>Involuntario</a:t>
            </a:r>
          </a:p>
          <a:p>
            <a:r>
              <a:rPr lang="es-ES" dirty="0" smtClean="0"/>
              <a:t>Automático</a:t>
            </a:r>
          </a:p>
          <a:p>
            <a:r>
              <a:rPr lang="es-ES" dirty="0" smtClean="0"/>
              <a:t>Reactivo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696133" y="4890274"/>
            <a:ext cx="1832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Educado</a:t>
            </a:r>
          </a:p>
          <a:p>
            <a:r>
              <a:rPr lang="es-ES" dirty="0" smtClean="0"/>
              <a:t>Aprendido</a:t>
            </a:r>
          </a:p>
          <a:p>
            <a:r>
              <a:rPr lang="es-ES" dirty="0" smtClean="0"/>
              <a:t>En desarrollo</a:t>
            </a:r>
          </a:p>
          <a:p>
            <a:r>
              <a:rPr lang="es-ES" dirty="0" smtClean="0"/>
              <a:t>Regulación</a:t>
            </a:r>
            <a:endParaRPr lang="es-ES" dirty="0"/>
          </a:p>
        </p:txBody>
      </p:sp>
      <p:sp>
        <p:nvSpPr>
          <p:cNvPr id="6" name="5 Flecha derecha"/>
          <p:cNvSpPr/>
          <p:nvPr/>
        </p:nvSpPr>
        <p:spPr>
          <a:xfrm>
            <a:off x="3635896" y="3356991"/>
            <a:ext cx="14401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115616" y="224171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SISTEMA LIMBICO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580112" y="224720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CORTEX PREFRONTAL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07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5184694" cy="1143000"/>
          </a:xfrm>
        </p:spPr>
        <p:txBody>
          <a:bodyPr>
            <a:noAutofit/>
          </a:bodyPr>
          <a:lstStyle/>
          <a:p>
            <a:r>
              <a:rPr lang="es-ES" sz="2400" b="1" dirty="0" smtClean="0"/>
              <a:t>HACERNOS CARGO DE LAS EMOCIONES QUE EXPERIMENTAN NUESTROS HIJOS</a:t>
            </a:r>
            <a:endParaRPr lang="es-ES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564904"/>
            <a:ext cx="6480836" cy="3267725"/>
          </a:xfrm>
        </p:spPr>
        <p:txBody>
          <a:bodyPr>
            <a:normAutofit lnSpcReduction="10000"/>
          </a:bodyPr>
          <a:lstStyle/>
          <a:p>
            <a:r>
              <a:rPr lang="es-ES" sz="1800" dirty="0" smtClean="0"/>
              <a:t>Las emociones se tienen que legitimar, permitir, normalizar, acoger.</a:t>
            </a:r>
          </a:p>
          <a:p>
            <a:r>
              <a:rPr lang="es-ES" sz="1800" dirty="0" smtClean="0"/>
              <a:t>No podemos hacer NADA para que no experimente esa emoción.</a:t>
            </a:r>
          </a:p>
          <a:p>
            <a:r>
              <a:rPr lang="es-ES" sz="1800" dirty="0" smtClean="0"/>
              <a:t>Activación emocional (Secuestro de la AMÍGDALA) --- Requiere un proceso de acompañamiento de un adulto.</a:t>
            </a:r>
          </a:p>
          <a:p>
            <a:r>
              <a:rPr lang="es-ES" sz="1800" dirty="0" smtClean="0"/>
              <a:t>Necesitan de una corteza prefrontal externa que conecte con su sistema límbico y le ayude a desarrollar su corteza prefrontal.</a:t>
            </a:r>
          </a:p>
          <a:p>
            <a:r>
              <a:rPr lang="es-ES" sz="1800" dirty="0" smtClean="0"/>
              <a:t>ERROR: JUICIO. “No </a:t>
            </a:r>
            <a:r>
              <a:rPr lang="es-ES" sz="1800" dirty="0" err="1" smtClean="0"/>
              <a:t>deberias</a:t>
            </a:r>
            <a:r>
              <a:rPr lang="es-ES" sz="1800" dirty="0" smtClean="0"/>
              <a:t> </a:t>
            </a:r>
            <a:r>
              <a:rPr lang="es-ES" sz="1800" dirty="0" smtClean="0"/>
              <a:t>tener miedo”.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658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124744"/>
            <a:ext cx="4752646" cy="104592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Cómo darles lo que necesitan: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3" y="2636912"/>
            <a:ext cx="5688748" cy="3195717"/>
          </a:xfrm>
        </p:spPr>
        <p:txBody>
          <a:bodyPr>
            <a:normAutofit fontScale="92500" lnSpcReduction="1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s-ES" dirty="0" smtClean="0"/>
              <a:t>Que el adulto esté DISPONIBLE (con él).</a:t>
            </a:r>
          </a:p>
          <a:p>
            <a:pPr marL="525780" indent="-457200">
              <a:buFont typeface="+mj-lt"/>
              <a:buAutoNum type="arabicPeriod"/>
            </a:pPr>
            <a:r>
              <a:rPr lang="es-ES" dirty="0" smtClean="0"/>
              <a:t>Que el adulto esté ACCESIBLE (para él).</a:t>
            </a:r>
          </a:p>
          <a:p>
            <a:pPr marL="525780" indent="-457200">
              <a:buFont typeface="+mj-lt"/>
              <a:buAutoNum type="arabicPeriod"/>
            </a:pPr>
            <a:r>
              <a:rPr lang="es-ES" dirty="0" smtClean="0"/>
              <a:t>Sintonización emocional: conectar, empatizar, legitimar.</a:t>
            </a:r>
          </a:p>
          <a:p>
            <a:pPr marL="525780" indent="-457200">
              <a:buFont typeface="+mj-lt"/>
              <a:buAutoNum type="arabicPeriod"/>
            </a:pPr>
            <a:r>
              <a:rPr lang="es-ES" dirty="0" err="1" smtClean="0"/>
              <a:t>Responsividad</a:t>
            </a:r>
            <a:r>
              <a:rPr lang="es-ES" dirty="0" smtClean="0"/>
              <a:t>. Dar respuesta coherente a la necesidad emocional.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12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ESTRATEGIAS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es-ES" dirty="0" smtClean="0"/>
              <a:t>Agacharse a su altura y mirarle a los ojos.</a:t>
            </a:r>
          </a:p>
          <a:p>
            <a:pPr marL="525780" indent="-457200">
              <a:buFont typeface="+mj-lt"/>
              <a:buAutoNum type="arabicPeriod"/>
            </a:pPr>
            <a:r>
              <a:rPr lang="es-ES" dirty="0" smtClean="0"/>
              <a:t>Legitimar (Hacerme cargo).</a:t>
            </a:r>
          </a:p>
          <a:p>
            <a:pPr marL="525780" indent="-457200">
              <a:buFont typeface="+mj-lt"/>
              <a:buAutoNum type="arabicPeriod"/>
            </a:pPr>
            <a:r>
              <a:rPr lang="es-ES" dirty="0" smtClean="0"/>
              <a:t>Nombrar la emoción.</a:t>
            </a:r>
          </a:p>
          <a:p>
            <a:pPr marL="525780" indent="-457200">
              <a:buFont typeface="+mj-lt"/>
              <a:buAutoNum type="arabicPeriod"/>
            </a:pPr>
            <a:r>
              <a:rPr lang="es-ES" dirty="0" smtClean="0"/>
              <a:t>Conectar y Redirigir (educar) ¿Cuándo?</a:t>
            </a:r>
          </a:p>
          <a:p>
            <a:pPr marL="68580" indent="0">
              <a:buNone/>
            </a:pPr>
            <a:r>
              <a:rPr lang="es-ES" dirty="0" smtClean="0"/>
              <a:t>Cuando hayas conectado lo suficiente.</a:t>
            </a:r>
          </a:p>
          <a:p>
            <a:pPr marL="68580" indent="0">
              <a:buNone/>
            </a:pPr>
            <a:endParaRPr lang="es-ES" dirty="0" smtClean="0"/>
          </a:p>
          <a:p>
            <a:pPr marL="525780" indent="-457200"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681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ento: La rabieta de Julieta - Lilab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049831"/>
            <a:ext cx="6840760" cy="341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344934" cy="2257320"/>
          </a:xfrm>
        </p:spPr>
        <p:txBody>
          <a:bodyPr>
            <a:normAutofit/>
          </a:bodyPr>
          <a:lstStyle/>
          <a:p>
            <a:r>
              <a:rPr lang="es-ES" b="1" dirty="0" smtClean="0"/>
              <a:t>1</a:t>
            </a:r>
            <a:r>
              <a:rPr lang="es-ES" sz="5400" b="1" dirty="0" smtClean="0"/>
              <a:t>.</a:t>
            </a:r>
            <a:r>
              <a:rPr lang="es-E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¿QUÉ LE PASA A NUESTRO HIJ0?</a:t>
            </a:r>
            <a:endParaRPr lang="es-E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una rabieta?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Una rabieta es la expresión de un malestar muy desagradable que siente el peque en su interior y que le hace estallar.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/>
              <a:t>Están sufriendo y sienten muchísimo </a:t>
            </a:r>
            <a:r>
              <a:rPr lang="es-ES" dirty="0" smtClean="0"/>
              <a:t>malestar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881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196752"/>
            <a:ext cx="5760758" cy="4824536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Calibri"/>
                <a:ea typeface="Calibri"/>
                <a:cs typeface="Times New Roman"/>
              </a:rPr>
              <a:t>Sólo </a:t>
            </a:r>
            <a:r>
              <a:rPr lang="es-ES" sz="3600" dirty="0">
                <a:latin typeface="Calibri"/>
                <a:ea typeface="Calibri"/>
                <a:cs typeface="Times New Roman"/>
              </a:rPr>
              <a:t>desde la </a:t>
            </a:r>
            <a:r>
              <a:rPr lang="es-ES" sz="3600" dirty="0" smtClean="0">
                <a:latin typeface="Calibri"/>
                <a:ea typeface="Calibri"/>
                <a:cs typeface="Times New Roman"/>
              </a:rPr>
              <a:t>comprensión</a:t>
            </a:r>
            <a:br>
              <a:rPr lang="es-ES" sz="3600" dirty="0" smtClean="0">
                <a:latin typeface="Calibri"/>
                <a:ea typeface="Calibri"/>
                <a:cs typeface="Times New Roman"/>
              </a:rPr>
            </a:br>
            <a:r>
              <a:rPr lang="es-ES" sz="3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s-ES" sz="3600" dirty="0">
                <a:latin typeface="Calibri"/>
                <a:ea typeface="Calibri"/>
                <a:cs typeface="Times New Roman"/>
              </a:rPr>
              <a:t>de lo que es y de lo que expresan</a:t>
            </a:r>
            <a:r>
              <a:rPr lang="es-ES" sz="3600" dirty="0" smtClean="0">
                <a:latin typeface="Calibri"/>
                <a:ea typeface="Calibri"/>
                <a:cs typeface="Times New Roman"/>
              </a:rPr>
              <a:t>,</a:t>
            </a:r>
            <a:br>
              <a:rPr lang="es-ES" sz="3600" dirty="0" smtClean="0">
                <a:latin typeface="Calibri"/>
                <a:ea typeface="Calibri"/>
                <a:cs typeface="Times New Roman"/>
              </a:rPr>
            </a:br>
            <a:r>
              <a:rPr lang="es-ES" sz="3600" dirty="0" smtClean="0">
                <a:latin typeface="Calibri"/>
                <a:ea typeface="Calibri"/>
                <a:cs typeface="Times New Roman"/>
              </a:rPr>
              <a:t>sólo </a:t>
            </a:r>
            <a:r>
              <a:rPr lang="es-ES" sz="3600" dirty="0">
                <a:latin typeface="Calibri"/>
                <a:ea typeface="Calibri"/>
                <a:cs typeface="Times New Roman"/>
              </a:rPr>
              <a:t>desde el reconocer la validez de lo que sienten, podremos acompañarles </a:t>
            </a:r>
            <a:r>
              <a:rPr lang="es-ES" sz="3600" b="1" dirty="0">
                <a:latin typeface="Calibri"/>
                <a:ea typeface="Calibri"/>
                <a:cs typeface="Times New Roman"/>
              </a:rPr>
              <a:t>sin juicios</a:t>
            </a:r>
            <a:r>
              <a:rPr lang="es-ES" sz="3600" dirty="0">
                <a:latin typeface="Calibri"/>
                <a:ea typeface="Calibri"/>
                <a:cs typeface="Times New Roman"/>
              </a:rPr>
              <a:t>, de forma amorosa, compasiva y asertiva. 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513003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3466</TotalTime>
  <Words>609</Words>
  <Application>Microsoft Office PowerPoint</Application>
  <PresentationFormat>Presentación en pantalla (4:3)</PresentationFormat>
  <Paragraphs>109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Austin</vt:lpstr>
      <vt:lpstr>TALLER DE RABIETAS</vt:lpstr>
      <vt:lpstr>GESTIÓN EMOCIONAL</vt:lpstr>
      <vt:lpstr>¿Qué son las  emociones?</vt:lpstr>
      <vt:lpstr>HACERNOS CARGO DE LAS EMOCIONES QUE EXPERIMENTAN NUESTROS HIJOS</vt:lpstr>
      <vt:lpstr>Cómo darles lo que necesitan:</vt:lpstr>
      <vt:lpstr>ESTRATEGIAS</vt:lpstr>
      <vt:lpstr>1.¿QUÉ LE PASA A NUESTRO HIJ0?</vt:lpstr>
      <vt:lpstr>¿Qué es una rabieta?</vt:lpstr>
      <vt:lpstr>Sólo desde la comprensión  de lo que es y de lo que expresan, sólo desde el reconocer la validez de lo que sienten, podremos acompañarles sin juicios, de forma amorosa, compasiva y asertiva. </vt:lpstr>
      <vt:lpstr>¿Se pueden evitar?</vt:lpstr>
      <vt:lpstr>¿Es normal?</vt:lpstr>
      <vt:lpstr>Lo importante es hacer de este momento…    Un momento de crecimiento  De consciencia   Evolución </vt:lpstr>
      <vt:lpstr>¿Porqué se rabian tanto?</vt:lpstr>
      <vt:lpstr>Nuestra actuación debe ser siempre la misma:</vt:lpstr>
      <vt:lpstr>Presentación de PowerPoint</vt:lpstr>
      <vt:lpstr>CONOCIENDO A NUESTROS HIJOS</vt:lpstr>
      <vt:lpstr>Son pequeños e inmaduros</vt:lpstr>
      <vt:lpstr>Son EGOCENTRICOS</vt:lpstr>
      <vt:lpstr>Son seres distintos a nosotros</vt:lpstr>
      <vt:lpstr>Son muy sensibles</vt:lpstr>
      <vt:lpstr>Les falta lenguaje</vt:lpstr>
      <vt:lpstr>2. ¿QUÉ NOS PASA A NOSOTROS?</vt:lpstr>
      <vt:lpstr>Presentación de PowerPoint</vt:lpstr>
      <vt:lpstr>Nos remueve el llanto</vt:lpstr>
      <vt:lpstr>1. ¿´CÓMO ACTUAR?</vt:lpstr>
      <vt:lpstr>Presentación de PowerPoint</vt:lpstr>
      <vt:lpstr>“Pase lo que pase, nunca jamás pierdas la conexión con tu hijo”</vt:lpstr>
      <vt:lpstr>CUENTOS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Jéssica Melgar Cabezas</dc:creator>
  <cp:lastModifiedBy>Jéssica Melgar Cabezas</cp:lastModifiedBy>
  <cp:revision>23</cp:revision>
  <dcterms:created xsi:type="dcterms:W3CDTF">2020-11-29T12:17:19Z</dcterms:created>
  <dcterms:modified xsi:type="dcterms:W3CDTF">2021-02-26T20:06:39Z</dcterms:modified>
</cp:coreProperties>
</file>